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80" r:id="rId9"/>
    <p:sldId id="263" r:id="rId10"/>
    <p:sldId id="264" r:id="rId11"/>
    <p:sldId id="265" r:id="rId12"/>
    <p:sldId id="279" r:id="rId13"/>
    <p:sldId id="267" r:id="rId14"/>
    <p:sldId id="273" r:id="rId15"/>
    <p:sldId id="266" r:id="rId16"/>
    <p:sldId id="270" r:id="rId17"/>
    <p:sldId id="274" r:id="rId18"/>
    <p:sldId id="276" r:id="rId19"/>
    <p:sldId id="275" r:id="rId20"/>
    <p:sldId id="277" r:id="rId21"/>
    <p:sldId id="268" r:id="rId22"/>
    <p:sldId id="269" r:id="rId23"/>
    <p:sldId id="278" r:id="rId24"/>
    <p:sldId id="271" r:id="rId25"/>
    <p:sldId id="27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73" autoAdjust="0"/>
  </p:normalViewPr>
  <p:slideViewPr>
    <p:cSldViewPr snapToGrid="0">
      <p:cViewPr varScale="1">
        <p:scale>
          <a:sx n="84" d="100"/>
          <a:sy n="84" d="100"/>
        </p:scale>
        <p:origin x="65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11/26/2018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t-IT" dirty="0" smtClean="0"/>
              <a:t>IL SENSO DI APPARTENENZA</a:t>
            </a:r>
            <a:endParaRPr lang="it-IT" dirty="0"/>
          </a:p>
        </p:txBody>
      </p:sp>
      <p:sp>
        <p:nvSpPr>
          <p:cNvPr id="3" name="Subtitle 2"/>
          <p:cNvSpPr>
            <a:spLocks noGrp="1"/>
          </p:cNvSpPr>
          <p:nvPr>
            <p:ph type="subTitle" idx="1"/>
          </p:nvPr>
        </p:nvSpPr>
        <p:spPr/>
        <p:txBody>
          <a:bodyPr/>
          <a:lstStyle/>
          <a:p>
            <a:r>
              <a:rPr lang="it-IT" dirty="0" smtClean="0"/>
              <a:t>Riunione Tecnica 26/11/2018</a:t>
            </a:r>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569074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Quattro funzioni</a:t>
            </a:r>
            <a:endParaRPr lang="it-IT" dirty="0"/>
          </a:p>
        </p:txBody>
      </p:sp>
      <p:sp>
        <p:nvSpPr>
          <p:cNvPr id="3" name="Content Placeholder 2"/>
          <p:cNvSpPr>
            <a:spLocks noGrp="1"/>
          </p:cNvSpPr>
          <p:nvPr>
            <p:ph idx="1"/>
          </p:nvPr>
        </p:nvSpPr>
        <p:spPr/>
        <p:txBody>
          <a:bodyPr/>
          <a:lstStyle/>
          <a:p>
            <a:pPr lvl="0" algn="just"/>
            <a:r>
              <a:rPr lang="it-IT" sz="2000" dirty="0"/>
              <a:t>La costruzione delle norme di gruppo assolverebbe ad almeno quattro </a:t>
            </a:r>
            <a:r>
              <a:rPr lang="it-IT" sz="2000" dirty="0" smtClean="0"/>
              <a:t>funzioni: l’avanzamento </a:t>
            </a:r>
            <a:r>
              <a:rPr lang="it-IT" sz="2000" dirty="0"/>
              <a:t>del gruppo, il suo mantenimento, la costruzione della realtà sociale e la definizione delle relazioni con l’ambiente sociale. </a:t>
            </a:r>
            <a:endParaRPr lang="it-IT" sz="2000" dirty="0" smtClean="0"/>
          </a:p>
          <a:p>
            <a:pPr lvl="0" algn="just"/>
            <a:r>
              <a:rPr lang="it-IT" sz="2000" dirty="0" smtClean="0"/>
              <a:t>Le norme </a:t>
            </a:r>
            <a:r>
              <a:rPr lang="it-IT" sz="2000" dirty="0"/>
              <a:t>sono necessarie perché il </a:t>
            </a:r>
            <a:r>
              <a:rPr lang="it-IT" sz="2000" dirty="0" smtClean="0"/>
              <a:t>gruppo raggiunga </a:t>
            </a:r>
            <a:r>
              <a:rPr lang="it-IT" sz="2000" dirty="0"/>
              <a:t>i suoi </a:t>
            </a:r>
            <a:r>
              <a:rPr lang="it-IT" sz="2000" dirty="0" smtClean="0"/>
              <a:t>obiettivi</a:t>
            </a:r>
            <a:r>
              <a:rPr lang="it-IT" sz="2000" dirty="0"/>
              <a:t> </a:t>
            </a:r>
            <a:r>
              <a:rPr lang="it-IT" sz="2000" dirty="0" smtClean="0"/>
              <a:t>e a mantenerlo </a:t>
            </a:r>
            <a:r>
              <a:rPr lang="it-IT" sz="2000" dirty="0"/>
              <a:t>unito </a:t>
            </a:r>
            <a:r>
              <a:rPr lang="it-IT" sz="2000" dirty="0" smtClean="0"/>
              <a:t>nel </a:t>
            </a:r>
            <a:r>
              <a:rPr lang="it-IT" sz="2000" dirty="0"/>
              <a:t>tempo permettendogli di preservare la sua </a:t>
            </a:r>
            <a:r>
              <a:rPr lang="it-IT" sz="2000" dirty="0" smtClean="0"/>
              <a:t>identità. </a:t>
            </a:r>
            <a:endParaRPr lang="it-IT" sz="2000" dirty="0"/>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21840410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Sentimento di appartenenza</a:t>
            </a:r>
            <a:endParaRPr lang="it-IT" dirty="0"/>
          </a:p>
        </p:txBody>
      </p:sp>
      <p:sp>
        <p:nvSpPr>
          <p:cNvPr id="3" name="Content Placeholder 2"/>
          <p:cNvSpPr>
            <a:spLocks noGrp="1"/>
          </p:cNvSpPr>
          <p:nvPr>
            <p:ph idx="1"/>
          </p:nvPr>
        </p:nvSpPr>
        <p:spPr/>
        <p:txBody>
          <a:bodyPr/>
          <a:lstStyle/>
          <a:p>
            <a:pPr lvl="0" algn="just"/>
            <a:r>
              <a:rPr lang="it-IT" sz="2000" dirty="0"/>
              <a:t>Fondamentale è il sentimento di appartenenza che sviluppano i membri di un gruppo e ciò che lo costituisce è il fatto di sentirsi parte di esso.</a:t>
            </a:r>
          </a:p>
          <a:p>
            <a:pPr algn="just"/>
            <a:r>
              <a:rPr lang="it-IT" sz="2000" dirty="0"/>
              <a:t>Vi sono tre aspetti dell’appartenenza: una di tipo cognitiva, una valutativa e una componente emozionale.</a:t>
            </a:r>
          </a:p>
          <a:p>
            <a:pPr algn="just"/>
            <a:r>
              <a:rPr lang="it-IT" sz="2000" dirty="0"/>
              <a:t>La prima fa riferimento alla conoscenza e alla consapevolezza di appartenere ad un gruppo; la seconda alla valutazione positiva o negativa che si fa di tale appartenenza, mentre la terza si riferisce alle emozioni e ai sentimenti quali amore, odio, vergogna, orgoglio, piacere o dispiacere che l’individuo prova nei confronti del gruppo.</a:t>
            </a:r>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2049208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Foglietto</a:t>
            </a:r>
            <a:endParaRPr lang="it-IT" dirty="0"/>
          </a:p>
        </p:txBody>
      </p:sp>
      <p:sp>
        <p:nvSpPr>
          <p:cNvPr id="3" name="Content Placeholder 2"/>
          <p:cNvSpPr>
            <a:spLocks noGrp="1"/>
          </p:cNvSpPr>
          <p:nvPr>
            <p:ph idx="1"/>
          </p:nvPr>
        </p:nvSpPr>
        <p:spPr/>
        <p:txBody>
          <a:bodyPr>
            <a:normAutofit/>
          </a:bodyPr>
          <a:lstStyle/>
          <a:p>
            <a:r>
              <a:rPr lang="it-IT" sz="2800" dirty="0" smtClean="0"/>
              <a:t>Rispondiamo a queste domande in maniera spontanea e senza pensarci troppo</a:t>
            </a:r>
            <a:endParaRPr lang="it-IT"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3152945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Concretamente</a:t>
            </a:r>
            <a:endParaRPr lang="it-IT" dirty="0"/>
          </a:p>
        </p:txBody>
      </p:sp>
      <p:sp>
        <p:nvSpPr>
          <p:cNvPr id="3" name="Content Placeholder 2"/>
          <p:cNvSpPr>
            <a:spLocks noGrp="1"/>
          </p:cNvSpPr>
          <p:nvPr>
            <p:ph idx="1"/>
          </p:nvPr>
        </p:nvSpPr>
        <p:spPr/>
        <p:txBody>
          <a:bodyPr>
            <a:normAutofit/>
          </a:bodyPr>
          <a:lstStyle/>
          <a:p>
            <a:pPr algn="just"/>
            <a:r>
              <a:rPr lang="it-IT" sz="2400" dirty="0" smtClean="0"/>
              <a:t>Cosa faccio per sentirmi appartenente alla mia </a:t>
            </a:r>
            <a:r>
              <a:rPr lang="it-IT" sz="2400" dirty="0" smtClean="0"/>
              <a:t>Associazione, cosa mi lega o come </a:t>
            </a:r>
            <a:r>
              <a:rPr lang="it-IT" sz="2400" dirty="0" smtClean="0"/>
              <a:t>lo dimostro</a:t>
            </a:r>
            <a:r>
              <a:rPr lang="it-IT" sz="2400" dirty="0" smtClean="0"/>
              <a:t>? </a:t>
            </a:r>
            <a:endParaRPr lang="it-IT" sz="2400" dirty="0" smtClean="0"/>
          </a:p>
          <a:p>
            <a:pPr algn="just"/>
            <a:r>
              <a:rPr lang="it-IT" sz="2400" dirty="0" smtClean="0"/>
              <a:t>Cosa potrei fare meglio o in cosa potrei migliorarmi per essere più appartenente?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1008513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Esempi</a:t>
            </a:r>
            <a:endParaRPr lang="it-IT" dirty="0"/>
          </a:p>
        </p:txBody>
      </p:sp>
      <p:sp>
        <p:nvSpPr>
          <p:cNvPr id="3" name="Content Placeholder 2"/>
          <p:cNvSpPr>
            <a:spLocks noGrp="1"/>
          </p:cNvSpPr>
          <p:nvPr>
            <p:ph idx="1"/>
          </p:nvPr>
        </p:nvSpPr>
        <p:spPr>
          <a:xfrm>
            <a:off x="677334" y="1380743"/>
            <a:ext cx="8596668" cy="4660619"/>
          </a:xfrm>
        </p:spPr>
        <p:txBody>
          <a:bodyPr>
            <a:normAutofit/>
          </a:bodyPr>
          <a:lstStyle/>
          <a:p>
            <a:pPr algn="just"/>
            <a:r>
              <a:rPr lang="it-IT" sz="2000" dirty="0"/>
              <a:t>partecipazione RTO inteso come presenza ma anche come atteggiamento durante le riunioni. </a:t>
            </a:r>
            <a:r>
              <a:rPr lang="it-IT" sz="2000" dirty="0" smtClean="0"/>
              <a:t>Giustificazioni </a:t>
            </a:r>
            <a:r>
              <a:rPr lang="it-IT" sz="2000" dirty="0"/>
              <a:t>per le </a:t>
            </a:r>
            <a:r>
              <a:rPr lang="it-IT" sz="2000" dirty="0" smtClean="0"/>
              <a:t>assenze</a:t>
            </a:r>
            <a:endParaRPr lang="it-IT" sz="2000" dirty="0"/>
          </a:p>
          <a:p>
            <a:pPr algn="just"/>
            <a:r>
              <a:rPr lang="it-IT" sz="2000" dirty="0" smtClean="0"/>
              <a:t>Partecipazione a cene </a:t>
            </a:r>
            <a:r>
              <a:rPr lang="it-IT" sz="2000" dirty="0"/>
              <a:t>ed eventi ludici in genere (spirito associativo)</a:t>
            </a:r>
          </a:p>
          <a:p>
            <a:pPr algn="just"/>
            <a:r>
              <a:rPr lang="it-IT" sz="2000" dirty="0" smtClean="0"/>
              <a:t>Riunioni del </a:t>
            </a:r>
            <a:r>
              <a:rPr lang="it-IT" sz="2000" dirty="0"/>
              <a:t>lunedì sera </a:t>
            </a:r>
            <a:r>
              <a:rPr lang="it-IT" sz="2000" dirty="0" smtClean="0"/>
              <a:t>non obbligatorie </a:t>
            </a:r>
            <a:r>
              <a:rPr lang="it-IT" sz="2000" dirty="0"/>
              <a:t>aperte a tutti, non solo OTS, come momento di crescita tecnica confrontandosi e condividendo esperienze sul campo</a:t>
            </a:r>
          </a:p>
          <a:p>
            <a:pPr algn="just"/>
            <a:r>
              <a:rPr lang="it-IT" sz="2000" dirty="0"/>
              <a:t>Raduni e polo di </a:t>
            </a:r>
            <a:r>
              <a:rPr lang="it-IT" sz="2000" dirty="0" smtClean="0"/>
              <a:t>allenamento</a:t>
            </a:r>
            <a:endParaRPr lang="it-IT" sz="2000" dirty="0"/>
          </a:p>
          <a:p>
            <a:pPr algn="just"/>
            <a:r>
              <a:rPr lang="it-IT" sz="2000" dirty="0"/>
              <a:t>Quote </a:t>
            </a:r>
            <a:r>
              <a:rPr lang="it-IT" sz="2000" dirty="0" smtClean="0"/>
              <a:t>associative</a:t>
            </a:r>
            <a:endParaRPr lang="it-IT" sz="2000" dirty="0"/>
          </a:p>
          <a:p>
            <a:pPr algn="just"/>
            <a:r>
              <a:rPr lang="it-IT" sz="2000" dirty="0" smtClean="0"/>
              <a:t>Per </a:t>
            </a:r>
            <a:r>
              <a:rPr lang="it-IT" sz="2000" dirty="0"/>
              <a:t>i </a:t>
            </a:r>
            <a:r>
              <a:rPr lang="it-IT" sz="2000" dirty="0" smtClean="0"/>
              <a:t>collaboratori: essere </a:t>
            </a:r>
            <a:r>
              <a:rPr lang="it-IT" sz="2000" dirty="0"/>
              <a:t>affidabili, disponibili, propositivi e dare dei feedback rispetto all'incarico </a:t>
            </a:r>
            <a:r>
              <a:rPr lang="it-IT" sz="2000" dirty="0" smtClean="0"/>
              <a:t>ricevuto. La </a:t>
            </a:r>
            <a:r>
              <a:rPr lang="it-IT" sz="2000" dirty="0"/>
              <a:t>sezione ha bisogno di persone che hanno tempo e </a:t>
            </a:r>
            <a:r>
              <a:rPr lang="it-IT" sz="2000" dirty="0" smtClean="0"/>
              <a:t>voglia di </a:t>
            </a:r>
            <a:r>
              <a:rPr lang="it-IT" sz="2000" dirty="0"/>
              <a:t>dare una </a:t>
            </a:r>
            <a:r>
              <a:rPr lang="it-IT" sz="2000" dirty="0" smtClean="0"/>
              <a:t>mano</a:t>
            </a:r>
            <a:endParaRPr lang="it-IT" sz="2000" dirty="0"/>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636036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L’appartenenza è un’esigenza base</a:t>
            </a:r>
            <a:endParaRPr lang="it-IT" dirty="0"/>
          </a:p>
        </p:txBody>
      </p:sp>
      <p:sp>
        <p:nvSpPr>
          <p:cNvPr id="3" name="Content Placeholder 2"/>
          <p:cNvSpPr>
            <a:spLocks noGrp="1"/>
          </p:cNvSpPr>
          <p:nvPr>
            <p:ph idx="1"/>
          </p:nvPr>
        </p:nvSpPr>
        <p:spPr/>
        <p:txBody>
          <a:bodyPr>
            <a:normAutofit fontScale="92500" lnSpcReduction="20000"/>
          </a:bodyPr>
          <a:lstStyle/>
          <a:p>
            <a:pPr lvl="0" algn="just"/>
            <a:r>
              <a:rPr lang="it-IT" sz="2200" dirty="0"/>
              <a:t>“Appartenere a un gruppo” è una delle esigenze base dell’essere umano.</a:t>
            </a:r>
          </a:p>
          <a:p>
            <a:pPr algn="just"/>
            <a:r>
              <a:rPr lang="it-IT" sz="2200" dirty="0"/>
              <a:t>L’appartenenza è infatti un fattore emotivo e psicologico. Non possiamo imporre a nessuno di “appartenere”, possiamo solo creare le premesse affinché qualcuno possa sentirsi appartenente.</a:t>
            </a:r>
          </a:p>
          <a:p>
            <a:pPr algn="just"/>
            <a:r>
              <a:rPr lang="it-IT" sz="2200" dirty="0"/>
              <a:t>Più vivo è il senso di appartenenza a un gruppo, più la sentiamo nostra, più ci diamo da fare per la sua prosperità, più il nostro agire si allinea alle sue esigenze.</a:t>
            </a:r>
          </a:p>
          <a:p>
            <a:pPr algn="just"/>
            <a:r>
              <a:rPr lang="it-IT" sz="2200" dirty="0"/>
              <a:t>Ecco perché per ogni associazione e organizzazione è importantissimo creare questo senso di appartenenza.</a:t>
            </a:r>
          </a:p>
          <a:p>
            <a:pPr algn="just"/>
            <a:r>
              <a:rPr lang="it-IT" sz="2200" dirty="0"/>
              <a:t>Quando c’è senso di appartenenza, c’è impegno, identificazione, ricerca di fare meglio, soddisfazione, comunicazione aperta, </a:t>
            </a:r>
            <a:r>
              <a:rPr lang="it-IT" sz="2200" dirty="0" smtClean="0"/>
              <a:t>coinvolgimento </a:t>
            </a:r>
            <a:r>
              <a:rPr lang="it-IT" sz="2200" dirty="0"/>
              <a:t>emotivo.</a:t>
            </a:r>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687653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Percezione</a:t>
            </a:r>
            <a:endParaRPr lang="it-IT" dirty="0"/>
          </a:p>
        </p:txBody>
      </p:sp>
      <p:sp>
        <p:nvSpPr>
          <p:cNvPr id="3" name="Content Placeholder 2"/>
          <p:cNvSpPr>
            <a:spLocks noGrp="1"/>
          </p:cNvSpPr>
          <p:nvPr>
            <p:ph idx="1"/>
          </p:nvPr>
        </p:nvSpPr>
        <p:spPr>
          <a:xfrm>
            <a:off x="677334" y="1737361"/>
            <a:ext cx="8596668" cy="4304002"/>
          </a:xfrm>
        </p:spPr>
        <p:txBody>
          <a:bodyPr>
            <a:normAutofit/>
          </a:bodyPr>
          <a:lstStyle/>
          <a:p>
            <a:pPr algn="just"/>
            <a:r>
              <a:rPr lang="it-IT" sz="2000" dirty="0" smtClean="0"/>
              <a:t>Quando un membro </a:t>
            </a:r>
            <a:r>
              <a:rPr lang="it-IT" sz="2000" dirty="0"/>
              <a:t>non si </a:t>
            </a:r>
            <a:r>
              <a:rPr lang="it-IT" sz="2000" dirty="0" smtClean="0"/>
              <a:t>sente appartenente al gruppo, </a:t>
            </a:r>
            <a:r>
              <a:rPr lang="it-IT" sz="2000" dirty="0"/>
              <a:t>diventa assai difficile che </a:t>
            </a:r>
            <a:r>
              <a:rPr lang="it-IT" sz="2000" dirty="0" smtClean="0"/>
              <a:t>si senta veramente partecipe ed inserito.</a:t>
            </a:r>
          </a:p>
          <a:p>
            <a:pPr algn="just"/>
            <a:r>
              <a:rPr lang="it-IT" sz="2000" dirty="0"/>
              <a:t>L’appartenenza non è </a:t>
            </a:r>
            <a:r>
              <a:rPr lang="it-IT" sz="2000" dirty="0" smtClean="0"/>
              <a:t>solo il far parte </a:t>
            </a:r>
            <a:r>
              <a:rPr lang="it-IT" sz="2000" dirty="0"/>
              <a:t>di quel </a:t>
            </a:r>
            <a:r>
              <a:rPr lang="it-IT" sz="2000" dirty="0" smtClean="0"/>
              <a:t>gruppo, </a:t>
            </a:r>
            <a:r>
              <a:rPr lang="it-IT" sz="2000" dirty="0"/>
              <a:t>ma dev’essere </a:t>
            </a:r>
            <a:r>
              <a:rPr lang="it-IT" sz="2000" dirty="0" smtClean="0"/>
              <a:t>anche </a:t>
            </a:r>
            <a:r>
              <a:rPr lang="it-IT" sz="2000" dirty="0"/>
              <a:t>il gruppo, in qualche modo</a:t>
            </a:r>
            <a:r>
              <a:rPr lang="it-IT" sz="2000" dirty="0" smtClean="0"/>
              <a:t>, che </a:t>
            </a:r>
            <a:r>
              <a:rPr lang="it-IT" sz="2000" dirty="0"/>
              <a:t>fa parte di </a:t>
            </a:r>
            <a:r>
              <a:rPr lang="it-IT" sz="2000" dirty="0" smtClean="0"/>
              <a:t>me, solo </a:t>
            </a:r>
            <a:r>
              <a:rPr lang="it-IT" sz="2000" dirty="0"/>
              <a:t>così saremo realmente in presenza di un sincero senso di </a:t>
            </a:r>
            <a:r>
              <a:rPr lang="it-IT" sz="2000" dirty="0" smtClean="0"/>
              <a:t>appartenenza. Concetto di reciprocità: visionature non ufficiali, progetto talent/mentor, cra e nazionali che seguono che seguono arbitri. </a:t>
            </a:r>
            <a:endParaRPr lang="it-IT" sz="2000" dirty="0" smtClean="0"/>
          </a:p>
          <a:p>
            <a:pPr algn="just"/>
            <a:r>
              <a:rPr lang="it-IT" sz="2000" dirty="0" smtClean="0"/>
              <a:t>Ognuno ha il proprio ruolo e forma la Sezione.</a:t>
            </a:r>
            <a:endParaRPr lang="it-IT" sz="2000" dirty="0"/>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343301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 Sezione</a:t>
            </a:r>
            <a:endParaRPr lang="it-IT"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899" y="2304289"/>
            <a:ext cx="9496689" cy="223113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51187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Chi siamo noi? Tanti singoli</a:t>
            </a:r>
            <a:endParaRPr lang="it-IT"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868" y="2415338"/>
            <a:ext cx="9535600" cy="202864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2792330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Essere Sezione</a:t>
            </a:r>
            <a:endParaRPr lang="it-IT"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230" y="1930400"/>
            <a:ext cx="9485997" cy="23307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569391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Cominciamo!</a:t>
            </a:r>
            <a:endParaRPr lang="it-IT" dirty="0"/>
          </a:p>
        </p:txBody>
      </p:sp>
      <p:sp>
        <p:nvSpPr>
          <p:cNvPr id="3" name="Content Placeholder 2"/>
          <p:cNvSpPr>
            <a:spLocks noGrp="1"/>
          </p:cNvSpPr>
          <p:nvPr>
            <p:ph idx="1"/>
          </p:nvPr>
        </p:nvSpPr>
        <p:spPr/>
        <p:txBody>
          <a:bodyPr/>
          <a:lstStyle/>
          <a:p>
            <a:pPr lvl="0"/>
            <a:r>
              <a:rPr lang="it-IT" sz="6000" dirty="0"/>
              <a:t>Che cosa ci fate qui?</a:t>
            </a:r>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4505527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Priorità</a:t>
            </a:r>
            <a:endParaRPr lang="it-IT" dirty="0"/>
          </a:p>
        </p:txBody>
      </p:sp>
      <p:sp>
        <p:nvSpPr>
          <p:cNvPr id="3" name="Content Placeholder 2"/>
          <p:cNvSpPr>
            <a:spLocks noGrp="1"/>
          </p:cNvSpPr>
          <p:nvPr>
            <p:ph idx="1"/>
          </p:nvPr>
        </p:nvSpPr>
        <p:spPr/>
        <p:txBody>
          <a:bodyPr/>
          <a:lstStyle/>
          <a:p>
            <a:pPr algn="just"/>
            <a:r>
              <a:rPr lang="it-IT" sz="2800" dirty="0" smtClean="0"/>
              <a:t>Tutti siamo chiamati a fare la nostra parte, ci vuole curiosità e voglia di mettersi in gioco, questo è il metodo che garantisce soddisfazione personale e di gruppo, soddisfazioni in campo e fuori da campo.</a:t>
            </a:r>
            <a:endParaRPr lang="it-IT" sz="2800" dirty="0"/>
          </a:p>
          <a:p>
            <a:endParaRPr lang="it-IT" dirty="0" smtClean="0"/>
          </a:p>
          <a:p>
            <a:pPr marL="0" indent="0">
              <a:buNone/>
            </a:pPr>
            <a:endParaRPr lang="it-IT"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4245812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Premier League Vs Terza Categoria</a:t>
            </a:r>
            <a:endParaRPr lang="it-IT" dirty="0"/>
          </a:p>
        </p:txBody>
      </p:sp>
      <p:sp>
        <p:nvSpPr>
          <p:cNvPr id="3" name="Content Placeholder 2"/>
          <p:cNvSpPr>
            <a:spLocks noGrp="1"/>
          </p:cNvSpPr>
          <p:nvPr>
            <p:ph idx="1"/>
          </p:nvPr>
        </p:nvSpPr>
        <p:spPr/>
        <p:txBody>
          <a:bodyPr/>
          <a:lstStyle/>
          <a:p>
            <a:r>
              <a:rPr lang="en-US" dirty="0"/>
              <a:t>Cardiff City VS Brighton &amp; Hove Albion </a:t>
            </a:r>
            <a:r>
              <a:rPr lang="en-US" dirty="0" smtClean="0"/>
              <a:t>2-1</a:t>
            </a:r>
          </a:p>
          <a:p>
            <a:pPr marL="0" indent="0">
              <a:buNone/>
            </a:pPr>
            <a:r>
              <a:rPr lang="it-IT" dirty="0" smtClean="0"/>
              <a:t>     (Soueymane </a:t>
            </a:r>
            <a:r>
              <a:rPr lang="it-IT" dirty="0"/>
              <a:t>‘Sol’ </a:t>
            </a:r>
            <a:r>
              <a:rPr lang="it-IT" dirty="0" smtClean="0"/>
              <a:t>Bamba)</a:t>
            </a:r>
            <a:endParaRPr lang="en-US" dirty="0"/>
          </a:p>
          <a:p>
            <a:r>
              <a:rPr lang="it-IT" dirty="0" smtClean="0"/>
              <a:t>Real Cava VS Dovadola 1-1</a:t>
            </a:r>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619804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dirty="0"/>
          </a:p>
        </p:txBody>
      </p:sp>
      <p:pic>
        <p:nvPicPr>
          <p:cNvPr id="4" name="SOL BAMBA GOAL v BRIGHT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7334" y="320039"/>
            <a:ext cx="10781929" cy="5875623"/>
          </a:xfrm>
        </p:spPr>
      </p:pic>
    </p:spTree>
    <p:extLst>
      <p:ext uri="{BB962C8B-B14F-4D97-AF65-F5344CB8AC3E}">
        <p14:creationId xmlns:p14="http://schemas.microsoft.com/office/powerpoint/2010/main" val="1237090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Eccoci di nuovo qua!</a:t>
            </a:r>
            <a:endParaRPr lang="it-IT" dirty="0"/>
          </a:p>
        </p:txBody>
      </p:sp>
      <p:sp>
        <p:nvSpPr>
          <p:cNvPr id="3" name="Content Placeholder 2"/>
          <p:cNvSpPr>
            <a:spLocks noGrp="1"/>
          </p:cNvSpPr>
          <p:nvPr>
            <p:ph idx="1"/>
          </p:nvPr>
        </p:nvSpPr>
        <p:spPr/>
        <p:txBody>
          <a:bodyPr/>
          <a:lstStyle/>
          <a:p>
            <a:pPr lvl="0"/>
            <a:r>
              <a:rPr lang="it-IT" sz="6000" dirty="0"/>
              <a:t>Che cosa ci fate qui?</a:t>
            </a:r>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33731917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Canzone dell’appartenenza</a:t>
            </a:r>
            <a:endParaRPr lang="it-IT" dirty="0"/>
          </a:p>
        </p:txBody>
      </p:sp>
      <p:sp>
        <p:nvSpPr>
          <p:cNvPr id="3" name="Content Placeholder 2"/>
          <p:cNvSpPr>
            <a:spLocks noGrp="1"/>
          </p:cNvSpPr>
          <p:nvPr>
            <p:ph idx="1"/>
          </p:nvPr>
        </p:nvSpPr>
        <p:spPr>
          <a:xfrm>
            <a:off x="69011" y="2160589"/>
            <a:ext cx="9687463" cy="3880773"/>
          </a:xfrm>
        </p:spPr>
        <p:txBody>
          <a:bodyPr/>
          <a:lstStyle/>
          <a:p>
            <a:pPr marL="0" lvl="0" indent="0" algn="ctr">
              <a:buNone/>
            </a:pPr>
            <a:r>
              <a:rPr lang="it-IT" sz="2800" dirty="0" smtClean="0"/>
              <a:t>“L'appartenenza non </a:t>
            </a:r>
            <a:r>
              <a:rPr lang="it-IT" sz="2800" dirty="0"/>
              <a:t>è un insieme casuale di </a:t>
            </a:r>
            <a:r>
              <a:rPr lang="it-IT" sz="2800" dirty="0" smtClean="0"/>
              <a:t>persone,</a:t>
            </a:r>
            <a:r>
              <a:rPr lang="it-IT" sz="2800" dirty="0"/>
              <a:t/>
            </a:r>
            <a:br>
              <a:rPr lang="it-IT" sz="2800" dirty="0"/>
            </a:br>
            <a:r>
              <a:rPr lang="it-IT" sz="2800" dirty="0"/>
              <a:t>non è il consenso a un'apparente </a:t>
            </a:r>
            <a:r>
              <a:rPr lang="it-IT" sz="2800" dirty="0" smtClean="0"/>
              <a:t>aggregazione,</a:t>
            </a:r>
            <a:r>
              <a:rPr lang="it-IT" sz="2800" dirty="0"/>
              <a:t/>
            </a:r>
            <a:br>
              <a:rPr lang="it-IT" sz="2800" dirty="0"/>
            </a:br>
            <a:r>
              <a:rPr lang="it-IT" sz="2800" dirty="0"/>
              <a:t>l'appartenenza è avere gli altri dentro di sé.</a:t>
            </a:r>
            <a:r>
              <a:rPr lang="it-IT" sz="2800" dirty="0" smtClean="0"/>
              <a:t>”</a:t>
            </a:r>
          </a:p>
          <a:p>
            <a:pPr lvl="0"/>
            <a:endParaRPr lang="it-IT" sz="2800" dirty="0"/>
          </a:p>
          <a:p>
            <a:pPr marL="0" lvl="0" indent="0">
              <a:buNone/>
            </a:pPr>
            <a:r>
              <a:rPr lang="it-IT" sz="2800" dirty="0" smtClean="0"/>
              <a:t>					      	</a:t>
            </a:r>
            <a:r>
              <a:rPr lang="it-IT" sz="2800" dirty="0"/>
              <a:t> </a:t>
            </a:r>
            <a:r>
              <a:rPr lang="it-IT" sz="2800" b="1" dirty="0" smtClean="0"/>
              <a:t> GIORGIO </a:t>
            </a:r>
            <a:r>
              <a:rPr lang="it-IT" sz="2800" b="1" dirty="0"/>
              <a:t>GABER</a:t>
            </a:r>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3931460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dirty="0"/>
          </a:p>
        </p:txBody>
      </p:sp>
      <p:sp>
        <p:nvSpPr>
          <p:cNvPr id="3" name="Content Placeholder 2"/>
          <p:cNvSpPr>
            <a:spLocks noGrp="1"/>
          </p:cNvSpPr>
          <p:nvPr>
            <p:ph idx="1"/>
          </p:nvPr>
        </p:nvSpPr>
        <p:spPr/>
        <p:txBody>
          <a:bodyPr>
            <a:normAutofit/>
          </a:bodyPr>
          <a:lstStyle/>
          <a:p>
            <a:pPr marL="0" indent="0" algn="ctr">
              <a:buNone/>
            </a:pPr>
            <a:r>
              <a:rPr lang="it-IT" sz="6000" b="1" i="1" dirty="0" smtClean="0"/>
              <a:t> Grazie  dell’attenzione</a:t>
            </a:r>
          </a:p>
          <a:p>
            <a:pPr marL="0" indent="0" algn="ctr">
              <a:buNone/>
            </a:pPr>
            <a:r>
              <a:rPr lang="it-IT" sz="4000" i="1" dirty="0" smtClean="0">
                <a:latin typeface="Brush Script MT" panose="03060802040406070304" pitchFamily="66" charset="0"/>
              </a:rPr>
              <a:t>Lorenzo Biasini</a:t>
            </a:r>
            <a:endParaRPr lang="it-IT" sz="4000" i="1" dirty="0">
              <a:latin typeface="Brush Script MT" panose="03060802040406070304"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4015686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Cos’è il </a:t>
            </a:r>
            <a:r>
              <a:rPr lang="it-IT" dirty="0" smtClean="0"/>
              <a:t>gruppo?</a:t>
            </a:r>
            <a:endParaRPr lang="it-IT" dirty="0"/>
          </a:p>
        </p:txBody>
      </p:sp>
      <p:sp>
        <p:nvSpPr>
          <p:cNvPr id="3" name="Content Placeholder 2"/>
          <p:cNvSpPr>
            <a:spLocks noGrp="1"/>
          </p:cNvSpPr>
          <p:nvPr>
            <p:ph idx="1"/>
          </p:nvPr>
        </p:nvSpPr>
        <p:spPr/>
        <p:txBody>
          <a:bodyPr/>
          <a:lstStyle/>
          <a:p>
            <a:pPr lvl="0" algn="just"/>
            <a:r>
              <a:rPr lang="it-IT" sz="2000" dirty="0" smtClean="0"/>
              <a:t>Definire </a:t>
            </a:r>
            <a:r>
              <a:rPr lang="it-IT" sz="2000" dirty="0"/>
              <a:t>cosa sia un gruppo non è facile in quanto non si tratta semplicemente di un insieme di persone, ma di un microcosmo sociale, una fetta di mondo dotata di un sistema proprio di norme, fini, valori e ruoli che regola il rapporto tra i membri. Il gruppo è considerato un laboratorio sociale, in cui ognuno ha la possibilità di mettersi in gioco, esprimere pensieri e compiere esperienze</a:t>
            </a:r>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2166217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Kurt Lewin</a:t>
            </a:r>
          </a:p>
        </p:txBody>
      </p:sp>
      <p:sp>
        <p:nvSpPr>
          <p:cNvPr id="3" name="Content Placeholder 2"/>
          <p:cNvSpPr>
            <a:spLocks noGrp="1"/>
          </p:cNvSpPr>
          <p:nvPr>
            <p:ph idx="1"/>
          </p:nvPr>
        </p:nvSpPr>
        <p:spPr/>
        <p:txBody>
          <a:bodyPr/>
          <a:lstStyle/>
          <a:p>
            <a:pPr lvl="0" algn="just"/>
            <a:r>
              <a:rPr lang="it-IT" sz="2000" dirty="0"/>
              <a:t>Secondo Kurt Lewin, che fu il primo a definire la nozione di gruppo in un’ottica psicosociale, il gruppo è qualcosa di più della somma dei singoli membri che lo compongono; ha infatti una struttura propria e può essere definito una totalità dinamica che vive della partecipazione attiva dei suoi membri. Ciò che lo contraddistingue è l’interdipendenza </a:t>
            </a:r>
            <a:r>
              <a:rPr lang="it-IT" sz="2000" dirty="0" smtClean="0"/>
              <a:t>(rapporto </a:t>
            </a:r>
            <a:r>
              <a:rPr lang="it-IT" sz="2000" dirty="0"/>
              <a:t>di reciproca dipendenza) che lega i suoi membri e li coinvolge in forme di relazioni intense.</a:t>
            </a:r>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2763046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Distinzione</a:t>
            </a:r>
            <a:endParaRPr lang="it-IT" dirty="0"/>
          </a:p>
        </p:txBody>
      </p:sp>
      <p:sp>
        <p:nvSpPr>
          <p:cNvPr id="3" name="Content Placeholder 2"/>
          <p:cNvSpPr>
            <a:spLocks noGrp="1"/>
          </p:cNvSpPr>
          <p:nvPr>
            <p:ph idx="1"/>
          </p:nvPr>
        </p:nvSpPr>
        <p:spPr>
          <a:xfrm>
            <a:off x="677334" y="2151962"/>
            <a:ext cx="8596668" cy="3880773"/>
          </a:xfrm>
        </p:spPr>
        <p:txBody>
          <a:bodyPr>
            <a:normAutofit/>
          </a:bodyPr>
          <a:lstStyle/>
          <a:p>
            <a:pPr algn="just"/>
            <a:r>
              <a:rPr lang="it-IT" sz="2000" dirty="0"/>
              <a:t>Lewin distingue due tipi di interdipendenza: quella del destino e quella del compito.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3682946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Interdipendenza di destino</a:t>
            </a:r>
            <a:endParaRPr lang="it-IT" dirty="0"/>
          </a:p>
        </p:txBody>
      </p:sp>
      <p:sp>
        <p:nvSpPr>
          <p:cNvPr id="3" name="Content Placeholder 2"/>
          <p:cNvSpPr>
            <a:spLocks noGrp="1"/>
          </p:cNvSpPr>
          <p:nvPr>
            <p:ph idx="1"/>
          </p:nvPr>
        </p:nvSpPr>
        <p:spPr/>
        <p:txBody>
          <a:bodyPr/>
          <a:lstStyle/>
          <a:p>
            <a:pPr lvl="0" algn="just"/>
            <a:r>
              <a:rPr lang="it-IT" sz="2000" dirty="0"/>
              <a:t>La prima si riferisce ad un insieme casuale di individui che sotto la spinta di circostanze ambientali comuni formano un gruppo; la sensazione di essere nella stessa barca e di avere un destino comune è elemento di coesione. Questo ad esempio è il caso di un insieme di clienti di una banca presi in ostaggio da una banda di rapinatori che con lo scopo di preparare una via di fuga sperimentano un forte senso di coesione e diventano un gruppo per il solo fatto di condividere un destino comune.</a:t>
            </a:r>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1329494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Interdipendenza </a:t>
            </a:r>
            <a:r>
              <a:rPr lang="it-IT" dirty="0"/>
              <a:t>del compito </a:t>
            </a:r>
          </a:p>
        </p:txBody>
      </p:sp>
      <p:sp>
        <p:nvSpPr>
          <p:cNvPr id="3" name="Content Placeholder 2"/>
          <p:cNvSpPr>
            <a:spLocks noGrp="1"/>
          </p:cNvSpPr>
          <p:nvPr>
            <p:ph idx="1"/>
          </p:nvPr>
        </p:nvSpPr>
        <p:spPr/>
        <p:txBody>
          <a:bodyPr/>
          <a:lstStyle/>
          <a:p>
            <a:pPr lvl="0" algn="just"/>
            <a:r>
              <a:rPr lang="it-IT" sz="2000" dirty="0" smtClean="0"/>
              <a:t>L’interdipendenza </a:t>
            </a:r>
            <a:r>
              <a:rPr lang="it-IT" sz="2000" dirty="0"/>
              <a:t>del compito </a:t>
            </a:r>
            <a:r>
              <a:rPr lang="it-IT" sz="2000" dirty="0" smtClean="0"/>
              <a:t>invece </a:t>
            </a:r>
            <a:r>
              <a:rPr lang="it-IT" sz="2000" dirty="0"/>
              <a:t>crea un’unione più forte e un legame più profondo tra i membri in quanto è lo scopo del gruppo che li lega e il risultato delle azioni di ognuno ha delle implicazioni sui risultati degli altri.</a:t>
            </a:r>
          </a:p>
          <a:p>
            <a:r>
              <a:rPr lang="it-IT" sz="2000" dirty="0" smtClean="0"/>
              <a:t>Impegno in sezione e personale, tutti abbiamo almeno uno dei due, dall’impegno più grande a quello piu piccolo, dal più giovane al «giovane lo stesso ma nato prima».</a:t>
            </a:r>
            <a:endParaRPr lang="it-IT"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476065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t-IT" dirty="0"/>
          </a:p>
        </p:txBody>
      </p:sp>
      <p:pic>
        <p:nvPicPr>
          <p:cNvPr id="4" name="33682127_229616014433431_56963266483585024_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5005" y="124968"/>
            <a:ext cx="9821411" cy="6000357"/>
          </a:xfrm>
        </p:spPr>
      </p:pic>
    </p:spTree>
    <p:extLst>
      <p:ext uri="{BB962C8B-B14F-4D97-AF65-F5344CB8AC3E}">
        <p14:creationId xmlns:p14="http://schemas.microsoft.com/office/powerpoint/2010/main" val="163023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Sistema normativo</a:t>
            </a:r>
            <a:endParaRPr lang="it-IT" dirty="0"/>
          </a:p>
        </p:txBody>
      </p:sp>
      <p:sp>
        <p:nvSpPr>
          <p:cNvPr id="3" name="Content Placeholder 2"/>
          <p:cNvSpPr>
            <a:spLocks noGrp="1"/>
          </p:cNvSpPr>
          <p:nvPr>
            <p:ph idx="1"/>
          </p:nvPr>
        </p:nvSpPr>
        <p:spPr/>
        <p:txBody>
          <a:bodyPr/>
          <a:lstStyle/>
          <a:p>
            <a:pPr lvl="0" algn="just"/>
            <a:r>
              <a:rPr lang="it-IT" sz="2000" dirty="0"/>
              <a:t>Una delle caratteristiche del gruppo che ha richiamato l’attenzione degli psicologi sociali è il sistema normativo condiviso dai membri del gruppo.</a:t>
            </a:r>
          </a:p>
          <a:p>
            <a:pPr algn="just"/>
            <a:r>
              <a:rPr lang="it-IT" sz="2000" dirty="0"/>
              <a:t>Per sistema normativo si intende l’insieme delle regole, dei valori, delle credenze, degli atteggiamenti e dei comportamenti che ogni membro deve osservare per essere accettato nel gruppo. Questo sistema stabilisce sia il funzionamento interno al gruppo, sia i rapporti con l’esterno, prescrivendo quali sono appunto gli atteggiamenti, i comportamenti e le regole di condotta che ogni membro deve tenere nei confronti degli altri.</a:t>
            </a:r>
          </a:p>
          <a:p>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6184" y="5277762"/>
            <a:ext cx="1109904" cy="1305917"/>
          </a:xfrm>
          <a:prstGeom prst="rect">
            <a:avLst/>
          </a:prstGeom>
        </p:spPr>
      </p:pic>
    </p:spTree>
    <p:extLst>
      <p:ext uri="{BB962C8B-B14F-4D97-AF65-F5344CB8AC3E}">
        <p14:creationId xmlns:p14="http://schemas.microsoft.com/office/powerpoint/2010/main" val="2969701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325</TotalTime>
  <Words>1083</Words>
  <Application>Microsoft Office PowerPoint</Application>
  <PresentationFormat>Widescreen</PresentationFormat>
  <Paragraphs>64</Paragraphs>
  <Slides>25</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Brush Script MT</vt:lpstr>
      <vt:lpstr>Trebuchet MS</vt:lpstr>
      <vt:lpstr>Wingdings 3</vt:lpstr>
      <vt:lpstr>Facet</vt:lpstr>
      <vt:lpstr>IL SENSO DI APPARTENENZA</vt:lpstr>
      <vt:lpstr>Cominciamo!</vt:lpstr>
      <vt:lpstr>Cos’è il gruppo?</vt:lpstr>
      <vt:lpstr>Kurt Lewin</vt:lpstr>
      <vt:lpstr>Distinzione</vt:lpstr>
      <vt:lpstr>Interdipendenza di destino</vt:lpstr>
      <vt:lpstr>Interdipendenza del compito </vt:lpstr>
      <vt:lpstr>PowerPoint Presentation</vt:lpstr>
      <vt:lpstr>Sistema normativo</vt:lpstr>
      <vt:lpstr>Quattro funzioni</vt:lpstr>
      <vt:lpstr>Sentimento di appartenenza</vt:lpstr>
      <vt:lpstr>Foglietto</vt:lpstr>
      <vt:lpstr>Concretamente</vt:lpstr>
      <vt:lpstr>Esempi</vt:lpstr>
      <vt:lpstr>L’appartenenza è un’esigenza base</vt:lpstr>
      <vt:lpstr>Percezione</vt:lpstr>
      <vt:lpstr>La Sezione</vt:lpstr>
      <vt:lpstr>Chi siamo noi? Tanti singoli</vt:lpstr>
      <vt:lpstr>Essere Sezione</vt:lpstr>
      <vt:lpstr>Priorità</vt:lpstr>
      <vt:lpstr>Premier League Vs Terza Categoria</vt:lpstr>
      <vt:lpstr>PowerPoint Presentation</vt:lpstr>
      <vt:lpstr>Eccoci di nuovo qua!</vt:lpstr>
      <vt:lpstr>Canzone dell’appartenenza</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SENSO DI APPARTENENZA</dc:title>
  <dc:creator>Biagio</dc:creator>
  <cp:lastModifiedBy>Biagio</cp:lastModifiedBy>
  <cp:revision>29</cp:revision>
  <dcterms:created xsi:type="dcterms:W3CDTF">2018-11-22T22:15:12Z</dcterms:created>
  <dcterms:modified xsi:type="dcterms:W3CDTF">2018-11-26T18:20:19Z</dcterms:modified>
</cp:coreProperties>
</file>